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73"/>
    <p:restoredTop sz="87696"/>
  </p:normalViewPr>
  <p:slideViewPr>
    <p:cSldViewPr snapToGrid="0" snapToObjects="1">
      <p:cViewPr varScale="1">
        <p:scale>
          <a:sx n="96" d="100"/>
          <a:sy n="96" d="100"/>
        </p:scale>
        <p:origin x="528"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00766AF3-43CC-2446-B654-6D892098C345}" type="datetimeFigureOut">
              <a:rPr lang="fr-FR" smtClean="0"/>
              <a:t>26/02/2017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1E862A9-E4CA-974F-B66E-93C5C6ABA00F}" type="slidenum">
              <a:rPr lang="fr-FR" smtClean="0"/>
              <a:t>‹#›</a:t>
            </a:fld>
            <a:endParaRPr lang="fr-FR"/>
          </a:p>
        </p:txBody>
      </p:sp>
    </p:spTree>
    <p:extLst>
      <p:ext uri="{BB962C8B-B14F-4D97-AF65-F5344CB8AC3E}">
        <p14:creationId xmlns:p14="http://schemas.microsoft.com/office/powerpoint/2010/main" val="1531174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0766AF3-43CC-2446-B654-6D892098C345}" type="datetimeFigureOut">
              <a:rPr lang="fr-FR" smtClean="0"/>
              <a:t>26/02/2017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1E862A9-E4CA-974F-B66E-93C5C6ABA00F}" type="slidenum">
              <a:rPr lang="fr-FR" smtClean="0"/>
              <a:t>‹#›</a:t>
            </a:fld>
            <a:endParaRPr lang="fr-FR"/>
          </a:p>
        </p:txBody>
      </p:sp>
    </p:spTree>
    <p:extLst>
      <p:ext uri="{BB962C8B-B14F-4D97-AF65-F5344CB8AC3E}">
        <p14:creationId xmlns:p14="http://schemas.microsoft.com/office/powerpoint/2010/main" val="1696014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0766AF3-43CC-2446-B654-6D892098C345}" type="datetimeFigureOut">
              <a:rPr lang="fr-FR" smtClean="0"/>
              <a:t>26/02/2017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1E862A9-E4CA-974F-B66E-93C5C6ABA00F}" type="slidenum">
              <a:rPr lang="fr-FR" smtClean="0"/>
              <a:t>‹#›</a:t>
            </a:fld>
            <a:endParaRPr lang="fr-FR"/>
          </a:p>
        </p:txBody>
      </p:sp>
    </p:spTree>
    <p:extLst>
      <p:ext uri="{BB962C8B-B14F-4D97-AF65-F5344CB8AC3E}">
        <p14:creationId xmlns:p14="http://schemas.microsoft.com/office/powerpoint/2010/main" val="1365490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0766AF3-43CC-2446-B654-6D892098C345}" type="datetimeFigureOut">
              <a:rPr lang="fr-FR" smtClean="0"/>
              <a:t>26/02/2017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1E862A9-E4CA-974F-B66E-93C5C6ABA00F}" type="slidenum">
              <a:rPr lang="fr-FR" smtClean="0"/>
              <a:t>‹#›</a:t>
            </a:fld>
            <a:endParaRPr lang="fr-FR"/>
          </a:p>
        </p:txBody>
      </p:sp>
    </p:spTree>
    <p:extLst>
      <p:ext uri="{BB962C8B-B14F-4D97-AF65-F5344CB8AC3E}">
        <p14:creationId xmlns:p14="http://schemas.microsoft.com/office/powerpoint/2010/main" val="1140953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00766AF3-43CC-2446-B654-6D892098C345}" type="datetimeFigureOut">
              <a:rPr lang="fr-FR" smtClean="0"/>
              <a:t>26/02/2017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1E862A9-E4CA-974F-B66E-93C5C6ABA00F}" type="slidenum">
              <a:rPr lang="fr-FR" smtClean="0"/>
              <a:t>‹#›</a:t>
            </a:fld>
            <a:endParaRPr lang="fr-FR"/>
          </a:p>
        </p:txBody>
      </p:sp>
    </p:spTree>
    <p:extLst>
      <p:ext uri="{BB962C8B-B14F-4D97-AF65-F5344CB8AC3E}">
        <p14:creationId xmlns:p14="http://schemas.microsoft.com/office/powerpoint/2010/main" val="1076157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00766AF3-43CC-2446-B654-6D892098C345}" type="datetimeFigureOut">
              <a:rPr lang="fr-FR" smtClean="0"/>
              <a:t>26/02/2017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1E862A9-E4CA-974F-B66E-93C5C6ABA00F}" type="slidenum">
              <a:rPr lang="fr-FR" smtClean="0"/>
              <a:t>‹#›</a:t>
            </a:fld>
            <a:endParaRPr lang="fr-FR"/>
          </a:p>
        </p:txBody>
      </p:sp>
    </p:spTree>
    <p:extLst>
      <p:ext uri="{BB962C8B-B14F-4D97-AF65-F5344CB8AC3E}">
        <p14:creationId xmlns:p14="http://schemas.microsoft.com/office/powerpoint/2010/main" val="866903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00766AF3-43CC-2446-B654-6D892098C345}" type="datetimeFigureOut">
              <a:rPr lang="fr-FR" smtClean="0"/>
              <a:t>26/02/2017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11E862A9-E4CA-974F-B66E-93C5C6ABA00F}" type="slidenum">
              <a:rPr lang="fr-FR" smtClean="0"/>
              <a:t>‹#›</a:t>
            </a:fld>
            <a:endParaRPr lang="fr-FR"/>
          </a:p>
        </p:txBody>
      </p:sp>
    </p:spTree>
    <p:extLst>
      <p:ext uri="{BB962C8B-B14F-4D97-AF65-F5344CB8AC3E}">
        <p14:creationId xmlns:p14="http://schemas.microsoft.com/office/powerpoint/2010/main" val="1509911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00766AF3-43CC-2446-B654-6D892098C345}" type="datetimeFigureOut">
              <a:rPr lang="fr-FR" smtClean="0"/>
              <a:t>26/02/2017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11E862A9-E4CA-974F-B66E-93C5C6ABA00F}" type="slidenum">
              <a:rPr lang="fr-FR" smtClean="0"/>
              <a:t>‹#›</a:t>
            </a:fld>
            <a:endParaRPr lang="fr-FR"/>
          </a:p>
        </p:txBody>
      </p:sp>
    </p:spTree>
    <p:extLst>
      <p:ext uri="{BB962C8B-B14F-4D97-AF65-F5344CB8AC3E}">
        <p14:creationId xmlns:p14="http://schemas.microsoft.com/office/powerpoint/2010/main" val="274324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0766AF3-43CC-2446-B654-6D892098C345}" type="datetimeFigureOut">
              <a:rPr lang="fr-FR" smtClean="0"/>
              <a:t>26/02/2017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1E862A9-E4CA-974F-B66E-93C5C6ABA00F}" type="slidenum">
              <a:rPr lang="fr-FR" smtClean="0"/>
              <a:t>‹#›</a:t>
            </a:fld>
            <a:endParaRPr lang="fr-FR"/>
          </a:p>
        </p:txBody>
      </p:sp>
    </p:spTree>
    <p:extLst>
      <p:ext uri="{BB962C8B-B14F-4D97-AF65-F5344CB8AC3E}">
        <p14:creationId xmlns:p14="http://schemas.microsoft.com/office/powerpoint/2010/main" val="2063561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00766AF3-43CC-2446-B654-6D892098C345}" type="datetimeFigureOut">
              <a:rPr lang="fr-FR" smtClean="0"/>
              <a:t>26/02/2017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1E862A9-E4CA-974F-B66E-93C5C6ABA00F}" type="slidenum">
              <a:rPr lang="fr-FR" smtClean="0"/>
              <a:t>‹#›</a:t>
            </a:fld>
            <a:endParaRPr lang="fr-FR"/>
          </a:p>
        </p:txBody>
      </p:sp>
    </p:spTree>
    <p:extLst>
      <p:ext uri="{BB962C8B-B14F-4D97-AF65-F5344CB8AC3E}">
        <p14:creationId xmlns:p14="http://schemas.microsoft.com/office/powerpoint/2010/main" val="417870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00766AF3-43CC-2446-B654-6D892098C345}" type="datetimeFigureOut">
              <a:rPr lang="fr-FR" smtClean="0"/>
              <a:t>26/02/2017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1E862A9-E4CA-974F-B66E-93C5C6ABA00F}" type="slidenum">
              <a:rPr lang="fr-FR" smtClean="0"/>
              <a:t>‹#›</a:t>
            </a:fld>
            <a:endParaRPr lang="fr-FR"/>
          </a:p>
        </p:txBody>
      </p:sp>
    </p:spTree>
    <p:extLst>
      <p:ext uri="{BB962C8B-B14F-4D97-AF65-F5344CB8AC3E}">
        <p14:creationId xmlns:p14="http://schemas.microsoft.com/office/powerpoint/2010/main" val="87151392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66AF3-43CC-2446-B654-6D892098C345}" type="datetimeFigureOut">
              <a:rPr lang="fr-FR" smtClean="0"/>
              <a:t>26/02/2017</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E862A9-E4CA-974F-B66E-93C5C6ABA00F}" type="slidenum">
              <a:rPr lang="fr-FR" smtClean="0"/>
              <a:t>‹#›</a:t>
            </a:fld>
            <a:endParaRPr lang="fr-FR"/>
          </a:p>
        </p:txBody>
      </p:sp>
    </p:spTree>
    <p:extLst>
      <p:ext uri="{BB962C8B-B14F-4D97-AF65-F5344CB8AC3E}">
        <p14:creationId xmlns:p14="http://schemas.microsoft.com/office/powerpoint/2010/main" val="1365091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 Id="rId3" Type="http://schemas.openxmlformats.org/officeDocument/2006/relationships/image" Target="../media/image21.tiff"/></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5"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 Id="rId3" Type="http://schemas.openxmlformats.org/officeDocument/2006/relationships/image" Target="../media/image30.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23.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464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Code serveur : Routes de CRUD</a:t>
            </a:r>
            <a:endParaRPr lang="fr-FR" dirty="0"/>
          </a:p>
        </p:txBody>
      </p:sp>
      <p:sp>
        <p:nvSpPr>
          <p:cNvPr id="4" name="ZoneTexte 3"/>
          <p:cNvSpPr txBox="1"/>
          <p:nvPr/>
        </p:nvSpPr>
        <p:spPr>
          <a:xfrm>
            <a:off x="1099930" y="1789043"/>
            <a:ext cx="9740348" cy="2308324"/>
          </a:xfrm>
          <a:prstGeom prst="rect">
            <a:avLst/>
          </a:prstGeom>
          <a:noFill/>
        </p:spPr>
        <p:txBody>
          <a:bodyPr wrap="square" rtlCol="0">
            <a:spAutoFit/>
          </a:bodyPr>
          <a:lstStyle/>
          <a:p>
            <a:r>
              <a:rPr lang="fr-FR" dirty="0" smtClean="0"/>
              <a:t>Nous avons décidé d’optimiser au mieux les transferts réseaux, nous avons donc utilisé du CRUD :</a:t>
            </a:r>
          </a:p>
          <a:p>
            <a:pPr marL="285750" indent="-285750">
              <a:buFontTx/>
              <a:buChar char="-"/>
            </a:pPr>
            <a:r>
              <a:rPr lang="fr-FR" dirty="0" err="1" smtClean="0"/>
              <a:t>Create</a:t>
            </a:r>
            <a:endParaRPr lang="fr-FR" dirty="0" smtClean="0"/>
          </a:p>
          <a:p>
            <a:pPr marL="285750" indent="-285750">
              <a:buFontTx/>
              <a:buChar char="-"/>
            </a:pPr>
            <a:r>
              <a:rPr lang="fr-FR" dirty="0" smtClean="0"/>
              <a:t>Read</a:t>
            </a:r>
          </a:p>
          <a:p>
            <a:pPr marL="285750" indent="-285750">
              <a:buFontTx/>
              <a:buChar char="-"/>
            </a:pPr>
            <a:r>
              <a:rPr lang="fr-FR" dirty="0" smtClean="0"/>
              <a:t>Update</a:t>
            </a:r>
          </a:p>
          <a:p>
            <a:pPr marL="285750" indent="-285750">
              <a:buFontTx/>
              <a:buChar char="-"/>
            </a:pPr>
            <a:r>
              <a:rPr lang="fr-FR" dirty="0" err="1" smtClean="0"/>
              <a:t>Delete</a:t>
            </a:r>
            <a:endParaRPr lang="fr-FR" dirty="0" smtClean="0"/>
          </a:p>
          <a:p>
            <a:r>
              <a:rPr lang="fr-FR" dirty="0" smtClean="0"/>
              <a:t>Via des méthodes Ajax (chargement de données asynchrone) en ne chargeant que les données : un tableau d’objets JSON (ceux présents dans la base </a:t>
            </a:r>
            <a:r>
              <a:rPr lang="fr-FR" dirty="0" err="1" smtClean="0"/>
              <a:t>MongoDB</a:t>
            </a:r>
            <a:r>
              <a:rPr lang="fr-FR" dirty="0" smtClean="0"/>
              <a:t>).</a:t>
            </a:r>
          </a:p>
          <a:p>
            <a:r>
              <a:rPr lang="fr-FR" dirty="0" smtClean="0"/>
              <a:t>Nous avons donc les 4 routes HTTP suivantes :</a:t>
            </a:r>
            <a:endParaRPr lang="fr-FR" dirty="0"/>
          </a:p>
        </p:txBody>
      </p:sp>
      <p:pic>
        <p:nvPicPr>
          <p:cNvPr id="5" name="Image 4"/>
          <p:cNvPicPr>
            <a:picLocks noChangeAspect="1"/>
          </p:cNvPicPr>
          <p:nvPr/>
        </p:nvPicPr>
        <p:blipFill>
          <a:blip r:embed="rId2"/>
          <a:stretch>
            <a:fillRect/>
          </a:stretch>
        </p:blipFill>
        <p:spPr>
          <a:xfrm>
            <a:off x="3044962" y="4097367"/>
            <a:ext cx="5850283" cy="2634980"/>
          </a:xfrm>
          <a:prstGeom prst="rect">
            <a:avLst/>
          </a:prstGeom>
        </p:spPr>
      </p:pic>
    </p:spTree>
    <p:extLst>
      <p:ext uri="{BB962C8B-B14F-4D97-AF65-F5344CB8AC3E}">
        <p14:creationId xmlns:p14="http://schemas.microsoft.com/office/powerpoint/2010/main" val="1290302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Code serveur : CRUD : </a:t>
            </a:r>
            <a:r>
              <a:rPr lang="fr-FR" dirty="0" err="1" smtClean="0"/>
              <a:t>Create</a:t>
            </a:r>
            <a:endParaRPr lang="fr-FR" dirty="0"/>
          </a:p>
        </p:txBody>
      </p:sp>
      <p:pic>
        <p:nvPicPr>
          <p:cNvPr id="4" name="Image 3"/>
          <p:cNvPicPr>
            <a:picLocks noChangeAspect="1"/>
          </p:cNvPicPr>
          <p:nvPr/>
        </p:nvPicPr>
        <p:blipFill>
          <a:blip r:embed="rId2"/>
          <a:stretch>
            <a:fillRect/>
          </a:stretch>
        </p:blipFill>
        <p:spPr>
          <a:xfrm>
            <a:off x="0" y="2907788"/>
            <a:ext cx="12192000" cy="3242286"/>
          </a:xfrm>
          <a:prstGeom prst="rect">
            <a:avLst/>
          </a:prstGeom>
        </p:spPr>
      </p:pic>
      <p:sp>
        <p:nvSpPr>
          <p:cNvPr id="6" name="ZoneTexte 5"/>
          <p:cNvSpPr txBox="1"/>
          <p:nvPr/>
        </p:nvSpPr>
        <p:spPr>
          <a:xfrm>
            <a:off x="809392" y="1924591"/>
            <a:ext cx="10573215" cy="646331"/>
          </a:xfrm>
          <a:prstGeom prst="rect">
            <a:avLst/>
          </a:prstGeom>
          <a:noFill/>
        </p:spPr>
        <p:txBody>
          <a:bodyPr wrap="none" rtlCol="0">
            <a:spAutoFit/>
          </a:bodyPr>
          <a:lstStyle/>
          <a:p>
            <a:r>
              <a:rPr lang="fr-FR" dirty="0" smtClean="0"/>
              <a:t>Nous créons un objet </a:t>
            </a:r>
            <a:r>
              <a:rPr lang="fr-FR" dirty="0" err="1" smtClean="0"/>
              <a:t>Mongoose</a:t>
            </a:r>
            <a:r>
              <a:rPr lang="fr-FR" dirty="0" smtClean="0"/>
              <a:t> avec les informations récupérées dans le document JSON envoyé par le client.</a:t>
            </a:r>
          </a:p>
          <a:p>
            <a:r>
              <a:rPr lang="fr-FR" dirty="0" smtClean="0"/>
              <a:t>Puis nous le sauvegardons dans la base de données.</a:t>
            </a:r>
            <a:endParaRPr lang="fr-FR" dirty="0"/>
          </a:p>
        </p:txBody>
      </p:sp>
    </p:spTree>
    <p:extLst>
      <p:ext uri="{BB962C8B-B14F-4D97-AF65-F5344CB8AC3E}">
        <p14:creationId xmlns:p14="http://schemas.microsoft.com/office/powerpoint/2010/main" val="566133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Code serveur : CRUD : Read</a:t>
            </a:r>
            <a:endParaRPr lang="fr-FR" dirty="0"/>
          </a:p>
        </p:txBody>
      </p:sp>
      <p:pic>
        <p:nvPicPr>
          <p:cNvPr id="4" name="Image 3"/>
          <p:cNvPicPr>
            <a:picLocks noChangeAspect="1"/>
          </p:cNvPicPr>
          <p:nvPr/>
        </p:nvPicPr>
        <p:blipFill>
          <a:blip r:embed="rId2"/>
          <a:stretch>
            <a:fillRect/>
          </a:stretch>
        </p:blipFill>
        <p:spPr>
          <a:xfrm>
            <a:off x="0" y="3180008"/>
            <a:ext cx="12192000" cy="1717183"/>
          </a:xfrm>
          <a:prstGeom prst="rect">
            <a:avLst/>
          </a:prstGeom>
        </p:spPr>
      </p:pic>
      <p:sp>
        <p:nvSpPr>
          <p:cNvPr id="5" name="ZoneTexte 4"/>
          <p:cNvSpPr txBox="1"/>
          <p:nvPr/>
        </p:nvSpPr>
        <p:spPr>
          <a:xfrm>
            <a:off x="2835965" y="1908313"/>
            <a:ext cx="6520070" cy="646331"/>
          </a:xfrm>
          <a:prstGeom prst="rect">
            <a:avLst/>
          </a:prstGeom>
          <a:noFill/>
        </p:spPr>
        <p:txBody>
          <a:bodyPr wrap="square" rtlCol="0">
            <a:spAutoFit/>
          </a:bodyPr>
          <a:lstStyle/>
          <a:p>
            <a:r>
              <a:rPr lang="fr-FR" dirty="0" smtClean="0"/>
              <a:t>Nous lisons tous les enregistrements dans la base de données et les envoyons sous forme de tableau d’objets formaté </a:t>
            </a:r>
            <a:r>
              <a:rPr lang="fr-FR" smtClean="0"/>
              <a:t>en JSON.</a:t>
            </a:r>
            <a:endParaRPr lang="fr-FR" dirty="0"/>
          </a:p>
        </p:txBody>
      </p:sp>
    </p:spTree>
    <p:extLst>
      <p:ext uri="{BB962C8B-B14F-4D97-AF65-F5344CB8AC3E}">
        <p14:creationId xmlns:p14="http://schemas.microsoft.com/office/powerpoint/2010/main" val="247862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Code serveur : CRUD : Update</a:t>
            </a:r>
            <a:endParaRPr lang="fr-FR" dirty="0"/>
          </a:p>
        </p:txBody>
      </p:sp>
      <p:pic>
        <p:nvPicPr>
          <p:cNvPr id="4" name="Image 3"/>
          <p:cNvPicPr>
            <a:picLocks noChangeAspect="1"/>
          </p:cNvPicPr>
          <p:nvPr/>
        </p:nvPicPr>
        <p:blipFill>
          <a:blip r:embed="rId2"/>
          <a:stretch>
            <a:fillRect/>
          </a:stretch>
        </p:blipFill>
        <p:spPr>
          <a:xfrm>
            <a:off x="0" y="3332663"/>
            <a:ext cx="12192000" cy="3002134"/>
          </a:xfrm>
          <a:prstGeom prst="rect">
            <a:avLst/>
          </a:prstGeom>
        </p:spPr>
      </p:pic>
      <p:sp>
        <p:nvSpPr>
          <p:cNvPr id="5" name="ZoneTexte 4"/>
          <p:cNvSpPr txBox="1"/>
          <p:nvPr/>
        </p:nvSpPr>
        <p:spPr>
          <a:xfrm>
            <a:off x="2458278" y="2188510"/>
            <a:ext cx="7275443" cy="646331"/>
          </a:xfrm>
          <a:prstGeom prst="rect">
            <a:avLst/>
          </a:prstGeom>
          <a:noFill/>
        </p:spPr>
        <p:txBody>
          <a:bodyPr wrap="square" rtlCol="0">
            <a:spAutoFit/>
          </a:bodyPr>
          <a:lstStyle/>
          <a:p>
            <a:r>
              <a:rPr lang="fr-FR" dirty="0" smtClean="0"/>
              <a:t>Nous créons un document JSON à partir des données envoyées par le client.</a:t>
            </a:r>
          </a:p>
          <a:p>
            <a:r>
              <a:rPr lang="fr-FR" dirty="0" smtClean="0"/>
              <a:t>Puis nous remplaçons le document existant dans la base de données.</a:t>
            </a:r>
            <a:endParaRPr lang="fr-FR" dirty="0"/>
          </a:p>
        </p:txBody>
      </p:sp>
    </p:spTree>
    <p:extLst>
      <p:ext uri="{BB962C8B-B14F-4D97-AF65-F5344CB8AC3E}">
        <p14:creationId xmlns:p14="http://schemas.microsoft.com/office/powerpoint/2010/main" val="1322194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Code serveur : CRUD : </a:t>
            </a:r>
            <a:r>
              <a:rPr lang="fr-FR" dirty="0" err="1" smtClean="0"/>
              <a:t>Delete</a:t>
            </a:r>
            <a:endParaRPr lang="fr-FR" dirty="0"/>
          </a:p>
        </p:txBody>
      </p:sp>
      <p:pic>
        <p:nvPicPr>
          <p:cNvPr id="4" name="Image 3"/>
          <p:cNvPicPr>
            <a:picLocks noChangeAspect="1"/>
          </p:cNvPicPr>
          <p:nvPr/>
        </p:nvPicPr>
        <p:blipFill>
          <a:blip r:embed="rId2"/>
          <a:stretch>
            <a:fillRect/>
          </a:stretch>
        </p:blipFill>
        <p:spPr>
          <a:xfrm>
            <a:off x="0" y="4102683"/>
            <a:ext cx="12192000" cy="1753644"/>
          </a:xfrm>
          <a:prstGeom prst="rect">
            <a:avLst/>
          </a:prstGeom>
        </p:spPr>
      </p:pic>
      <p:sp>
        <p:nvSpPr>
          <p:cNvPr id="5" name="ZoneTexte 4"/>
          <p:cNvSpPr txBox="1"/>
          <p:nvPr/>
        </p:nvSpPr>
        <p:spPr>
          <a:xfrm>
            <a:off x="838200" y="2250354"/>
            <a:ext cx="10515600" cy="646331"/>
          </a:xfrm>
          <a:prstGeom prst="rect">
            <a:avLst/>
          </a:prstGeom>
          <a:noFill/>
        </p:spPr>
        <p:txBody>
          <a:bodyPr wrap="square" rtlCol="0">
            <a:spAutoFit/>
          </a:bodyPr>
          <a:lstStyle/>
          <a:p>
            <a:r>
              <a:rPr lang="fr-FR" dirty="0" smtClean="0"/>
              <a:t>Enfin, pour le </a:t>
            </a:r>
            <a:r>
              <a:rPr lang="fr-FR" dirty="0" err="1" smtClean="0"/>
              <a:t>delete</a:t>
            </a:r>
            <a:r>
              <a:rPr lang="fr-FR" dirty="0" smtClean="0"/>
              <a:t>, nous supprimons le document à partir de l’</a:t>
            </a:r>
            <a:r>
              <a:rPr lang="fr-FR" dirty="0" err="1" smtClean="0"/>
              <a:t>ObjectId</a:t>
            </a:r>
            <a:r>
              <a:rPr lang="fr-FR" dirty="0" smtClean="0"/>
              <a:t> du document Mongo.</a:t>
            </a:r>
          </a:p>
          <a:p>
            <a:r>
              <a:rPr lang="fr-FR" dirty="0" smtClean="0"/>
              <a:t>Ceci nous permet de ne pas ajouter d’identifiant supplémentaire (Mongo gère automatiquement cet </a:t>
            </a:r>
            <a:r>
              <a:rPr lang="fr-FR" dirty="0" err="1" smtClean="0"/>
              <a:t>ObjectId</a:t>
            </a:r>
            <a:r>
              <a:rPr lang="fr-FR" dirty="0" smtClean="0"/>
              <a:t>).</a:t>
            </a:r>
            <a:endParaRPr lang="fr-FR" dirty="0"/>
          </a:p>
        </p:txBody>
      </p:sp>
    </p:spTree>
    <p:extLst>
      <p:ext uri="{BB962C8B-B14F-4D97-AF65-F5344CB8AC3E}">
        <p14:creationId xmlns:p14="http://schemas.microsoft.com/office/powerpoint/2010/main" val="708166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Code serveur : lancement</a:t>
            </a:r>
            <a:endParaRPr lang="fr-FR" dirty="0"/>
          </a:p>
        </p:txBody>
      </p:sp>
      <p:pic>
        <p:nvPicPr>
          <p:cNvPr id="4" name="Image 3"/>
          <p:cNvPicPr>
            <a:picLocks noChangeAspect="1"/>
          </p:cNvPicPr>
          <p:nvPr/>
        </p:nvPicPr>
        <p:blipFill>
          <a:blip r:embed="rId2"/>
          <a:stretch>
            <a:fillRect/>
          </a:stretch>
        </p:blipFill>
        <p:spPr>
          <a:xfrm>
            <a:off x="1896442" y="4622248"/>
            <a:ext cx="7683500" cy="1854200"/>
          </a:xfrm>
          <a:prstGeom prst="rect">
            <a:avLst/>
          </a:prstGeom>
        </p:spPr>
      </p:pic>
      <p:sp>
        <p:nvSpPr>
          <p:cNvPr id="5" name="ZoneTexte 4"/>
          <p:cNvSpPr txBox="1"/>
          <p:nvPr/>
        </p:nvSpPr>
        <p:spPr>
          <a:xfrm>
            <a:off x="662609" y="2120347"/>
            <a:ext cx="10151165" cy="923330"/>
          </a:xfrm>
          <a:prstGeom prst="rect">
            <a:avLst/>
          </a:prstGeom>
          <a:noFill/>
        </p:spPr>
        <p:txBody>
          <a:bodyPr wrap="square" rtlCol="0">
            <a:spAutoFit/>
          </a:bodyPr>
          <a:lstStyle/>
          <a:p>
            <a:r>
              <a:rPr lang="fr-FR" dirty="0" smtClean="0"/>
              <a:t>Pour finir, une fois tout le code chargé en mémoire, nous lançons le serveur en écoute, ici, sur le port </a:t>
            </a:r>
            <a:r>
              <a:rPr lang="fr-FR" dirty="0" smtClean="0"/>
              <a:t>3000.</a:t>
            </a:r>
          </a:p>
          <a:p>
            <a:r>
              <a:rPr lang="fr-FR" dirty="0" smtClean="0"/>
              <a:t>Le port 3000 est le port utilisé en développement </a:t>
            </a:r>
            <a:r>
              <a:rPr lang="fr-FR" dirty="0" err="1" smtClean="0"/>
              <a:t>NodeJS</a:t>
            </a:r>
            <a:r>
              <a:rPr lang="fr-FR" dirty="0" smtClean="0"/>
              <a:t>.</a:t>
            </a:r>
          </a:p>
          <a:p>
            <a:r>
              <a:rPr lang="fr-FR" dirty="0" smtClean="0"/>
              <a:t>En environnement de production, nous utiliserions le port standard du protocole HTTP : le port 80.</a:t>
            </a:r>
            <a:endParaRPr lang="fr-FR" dirty="0"/>
          </a:p>
        </p:txBody>
      </p:sp>
    </p:spTree>
    <p:extLst>
      <p:ext uri="{BB962C8B-B14F-4D97-AF65-F5344CB8AC3E}">
        <p14:creationId xmlns:p14="http://schemas.microsoft.com/office/powerpoint/2010/main" val="60274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Code client : l’interface</a:t>
            </a:r>
            <a:endParaRPr lang="fr-FR" dirty="0"/>
          </a:p>
        </p:txBody>
      </p:sp>
      <p:pic>
        <p:nvPicPr>
          <p:cNvPr id="4" name="Image 3"/>
          <p:cNvPicPr>
            <a:picLocks noChangeAspect="1"/>
          </p:cNvPicPr>
          <p:nvPr/>
        </p:nvPicPr>
        <p:blipFill>
          <a:blip r:embed="rId2"/>
          <a:stretch>
            <a:fillRect/>
          </a:stretch>
        </p:blipFill>
        <p:spPr>
          <a:xfrm>
            <a:off x="1033670" y="3461085"/>
            <a:ext cx="10134600" cy="3396915"/>
          </a:xfrm>
          <a:prstGeom prst="rect">
            <a:avLst/>
          </a:prstGeom>
        </p:spPr>
      </p:pic>
      <p:sp>
        <p:nvSpPr>
          <p:cNvPr id="5" name="ZoneTexte 4"/>
          <p:cNvSpPr txBox="1"/>
          <p:nvPr/>
        </p:nvSpPr>
        <p:spPr>
          <a:xfrm>
            <a:off x="2438400" y="1421725"/>
            <a:ext cx="7315200" cy="2308324"/>
          </a:xfrm>
          <a:prstGeom prst="rect">
            <a:avLst/>
          </a:prstGeom>
          <a:noFill/>
        </p:spPr>
        <p:txBody>
          <a:bodyPr wrap="square" rtlCol="0">
            <a:spAutoFit/>
          </a:bodyPr>
          <a:lstStyle/>
          <a:p>
            <a:r>
              <a:rPr lang="fr-FR" dirty="0" smtClean="0"/>
              <a:t>L’interface utilise le design </a:t>
            </a:r>
            <a:r>
              <a:rPr lang="fr-FR" dirty="0" err="1" smtClean="0"/>
              <a:t>Bootstrap</a:t>
            </a:r>
            <a:r>
              <a:rPr lang="fr-FR" dirty="0" smtClean="0"/>
              <a:t> v3.</a:t>
            </a:r>
          </a:p>
          <a:p>
            <a:r>
              <a:rPr lang="fr-FR" dirty="0" smtClean="0"/>
              <a:t>Nous retrouvons :</a:t>
            </a:r>
          </a:p>
          <a:p>
            <a:pPr marL="285750" indent="-285750">
              <a:buFontTx/>
              <a:buChar char="-"/>
            </a:pPr>
            <a:r>
              <a:rPr lang="fr-FR" dirty="0" smtClean="0"/>
              <a:t>En haut à droite : le nombre de clients dans la base</a:t>
            </a:r>
          </a:p>
          <a:p>
            <a:pPr marL="285750" indent="-285750">
              <a:buFontTx/>
              <a:buChar char="-"/>
            </a:pPr>
            <a:r>
              <a:rPr lang="fr-FR" dirty="0" smtClean="0"/>
              <a:t>Un formulaire sur fond bleu pour ajouter un nouveau client</a:t>
            </a:r>
          </a:p>
          <a:p>
            <a:pPr marL="285750" indent="-285750">
              <a:buFontTx/>
              <a:buChar char="-"/>
            </a:pPr>
            <a:r>
              <a:rPr lang="fr-FR" dirty="0" smtClean="0"/>
              <a:t>Les lignes du tableau avec un bouton pour afficher le pointeur sur la carte</a:t>
            </a:r>
          </a:p>
          <a:p>
            <a:pPr marL="285750" indent="-285750">
              <a:buFontTx/>
              <a:buChar char="-"/>
            </a:pPr>
            <a:r>
              <a:rPr lang="fr-FR" dirty="0" smtClean="0"/>
              <a:t>Un bouton pour mettre à jour le client</a:t>
            </a:r>
          </a:p>
          <a:p>
            <a:pPr marL="285750" indent="-285750">
              <a:buFontTx/>
              <a:buChar char="-"/>
            </a:pPr>
            <a:r>
              <a:rPr lang="fr-FR" dirty="0" smtClean="0"/>
              <a:t>Un bouton de suppression</a:t>
            </a:r>
          </a:p>
          <a:p>
            <a:pPr marL="285750" indent="-285750">
              <a:buFontTx/>
              <a:buChar char="-"/>
            </a:pPr>
            <a:endParaRPr lang="fr-FR" dirty="0"/>
          </a:p>
        </p:txBody>
      </p:sp>
    </p:spTree>
    <p:extLst>
      <p:ext uri="{BB962C8B-B14F-4D97-AF65-F5344CB8AC3E}">
        <p14:creationId xmlns:p14="http://schemas.microsoft.com/office/powerpoint/2010/main" val="693059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Code client : CRUD client et Read</a:t>
            </a:r>
            <a:endParaRPr lang="fr-FR" dirty="0"/>
          </a:p>
        </p:txBody>
      </p:sp>
      <p:pic>
        <p:nvPicPr>
          <p:cNvPr id="4" name="Image 3"/>
          <p:cNvPicPr>
            <a:picLocks noChangeAspect="1"/>
          </p:cNvPicPr>
          <p:nvPr/>
        </p:nvPicPr>
        <p:blipFill>
          <a:blip r:embed="rId2"/>
          <a:stretch>
            <a:fillRect/>
          </a:stretch>
        </p:blipFill>
        <p:spPr>
          <a:xfrm>
            <a:off x="0" y="1355508"/>
            <a:ext cx="5486164" cy="5502492"/>
          </a:xfrm>
          <a:prstGeom prst="rect">
            <a:avLst/>
          </a:prstGeom>
        </p:spPr>
      </p:pic>
      <p:pic>
        <p:nvPicPr>
          <p:cNvPr id="5" name="Image 4"/>
          <p:cNvPicPr>
            <a:picLocks noChangeAspect="1"/>
          </p:cNvPicPr>
          <p:nvPr/>
        </p:nvPicPr>
        <p:blipFill>
          <a:blip r:embed="rId3"/>
          <a:stretch>
            <a:fillRect/>
          </a:stretch>
        </p:blipFill>
        <p:spPr>
          <a:xfrm>
            <a:off x="5520897" y="1355508"/>
            <a:ext cx="6671103" cy="2882301"/>
          </a:xfrm>
          <a:prstGeom prst="rect">
            <a:avLst/>
          </a:prstGeom>
        </p:spPr>
      </p:pic>
      <p:sp>
        <p:nvSpPr>
          <p:cNvPr id="6" name="ZoneTexte 5"/>
          <p:cNvSpPr txBox="1"/>
          <p:nvPr/>
        </p:nvSpPr>
        <p:spPr>
          <a:xfrm>
            <a:off x="5520897" y="4346713"/>
            <a:ext cx="6671103" cy="923330"/>
          </a:xfrm>
          <a:prstGeom prst="rect">
            <a:avLst/>
          </a:prstGeom>
          <a:noFill/>
        </p:spPr>
        <p:txBody>
          <a:bodyPr wrap="square" rtlCol="0">
            <a:spAutoFit/>
          </a:bodyPr>
          <a:lstStyle/>
          <a:p>
            <a:r>
              <a:rPr lang="fr-FR" dirty="0" smtClean="0"/>
              <a:t>Les 4 méthodes de CRUD en </a:t>
            </a:r>
            <a:r>
              <a:rPr lang="fr-FR" dirty="0" err="1" smtClean="0"/>
              <a:t>Javascript</a:t>
            </a:r>
            <a:r>
              <a:rPr lang="fr-FR" dirty="0" smtClean="0"/>
              <a:t> avec </a:t>
            </a:r>
            <a:r>
              <a:rPr lang="fr-FR" dirty="0" err="1" smtClean="0"/>
              <a:t>vue.js</a:t>
            </a:r>
            <a:r>
              <a:rPr lang="fr-FR" dirty="0" smtClean="0"/>
              <a:t> (à gauche). L’affichage principal (en haut).</a:t>
            </a:r>
          </a:p>
          <a:p>
            <a:r>
              <a:rPr lang="fr-FR" dirty="0" smtClean="0"/>
              <a:t>Les données chargées (en dessous).</a:t>
            </a:r>
            <a:endParaRPr lang="fr-FR" dirty="0"/>
          </a:p>
        </p:txBody>
      </p:sp>
      <p:pic>
        <p:nvPicPr>
          <p:cNvPr id="7" name="Image 6"/>
          <p:cNvPicPr>
            <a:picLocks noChangeAspect="1"/>
          </p:cNvPicPr>
          <p:nvPr/>
        </p:nvPicPr>
        <p:blipFill>
          <a:blip r:embed="rId4"/>
          <a:stretch>
            <a:fillRect/>
          </a:stretch>
        </p:blipFill>
        <p:spPr>
          <a:xfrm>
            <a:off x="5555630" y="5228192"/>
            <a:ext cx="6671103" cy="1606605"/>
          </a:xfrm>
          <a:prstGeom prst="rect">
            <a:avLst/>
          </a:prstGeom>
        </p:spPr>
      </p:pic>
    </p:spTree>
    <p:extLst>
      <p:ext uri="{BB962C8B-B14F-4D97-AF65-F5344CB8AC3E}">
        <p14:creationId xmlns:p14="http://schemas.microsoft.com/office/powerpoint/2010/main" val="2009266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Code client : CRUD : </a:t>
            </a:r>
            <a:r>
              <a:rPr lang="fr-FR" dirty="0" err="1" smtClean="0"/>
              <a:t>Create</a:t>
            </a:r>
            <a:endParaRPr lang="fr-FR" dirty="0"/>
          </a:p>
        </p:txBody>
      </p:sp>
      <p:pic>
        <p:nvPicPr>
          <p:cNvPr id="4" name="Image 3"/>
          <p:cNvPicPr>
            <a:picLocks noChangeAspect="1"/>
          </p:cNvPicPr>
          <p:nvPr/>
        </p:nvPicPr>
        <p:blipFill>
          <a:blip r:embed="rId2"/>
          <a:stretch>
            <a:fillRect/>
          </a:stretch>
        </p:blipFill>
        <p:spPr>
          <a:xfrm>
            <a:off x="2613163" y="3078246"/>
            <a:ext cx="6965673" cy="3693970"/>
          </a:xfrm>
          <a:prstGeom prst="rect">
            <a:avLst/>
          </a:prstGeom>
        </p:spPr>
      </p:pic>
      <p:sp>
        <p:nvSpPr>
          <p:cNvPr id="5" name="ZoneTexte 4"/>
          <p:cNvSpPr txBox="1"/>
          <p:nvPr/>
        </p:nvSpPr>
        <p:spPr>
          <a:xfrm>
            <a:off x="304800" y="1470991"/>
            <a:ext cx="11648661" cy="1200329"/>
          </a:xfrm>
          <a:prstGeom prst="rect">
            <a:avLst/>
          </a:prstGeom>
          <a:noFill/>
        </p:spPr>
        <p:txBody>
          <a:bodyPr wrap="square" rtlCol="0">
            <a:spAutoFit/>
          </a:bodyPr>
          <a:lstStyle/>
          <a:p>
            <a:r>
              <a:rPr lang="fr-FR" dirty="0" smtClean="0"/>
              <a:t>En observant la requ</a:t>
            </a:r>
            <a:r>
              <a:rPr lang="fr-FR" dirty="0" smtClean="0"/>
              <a:t>ête de création, nous voyons que dans « </a:t>
            </a:r>
            <a:r>
              <a:rPr lang="fr-FR" dirty="0" err="1" smtClean="0"/>
              <a:t>Request</a:t>
            </a:r>
            <a:r>
              <a:rPr lang="fr-FR" dirty="0" smtClean="0"/>
              <a:t> </a:t>
            </a:r>
            <a:r>
              <a:rPr lang="fr-FR" dirty="0" err="1" smtClean="0"/>
              <a:t>Payload</a:t>
            </a:r>
            <a:r>
              <a:rPr lang="fr-FR" dirty="0" smtClean="0"/>
              <a:t> » que seul le document créé est envoyé.</a:t>
            </a:r>
          </a:p>
          <a:p>
            <a:r>
              <a:rPr lang="fr-FR" dirty="0" smtClean="0"/>
              <a:t>Le reste du document HTML reste inchangé. Lorsque le client reçoit la confirmation de création par le serveur, le nouveau client est ajouté au tableau principal sans recharger l’ensemble des données (un gros gain de performance réseau, CPU et mémoire). L’administrateur du site voit la ligne ci-dessous s’afficher lors de cette action (</a:t>
            </a:r>
            <a:r>
              <a:rPr lang="fr-FR" dirty="0" err="1" smtClean="0"/>
              <a:t>ObjectId</a:t>
            </a:r>
            <a:r>
              <a:rPr lang="fr-FR" dirty="0" smtClean="0"/>
              <a:t> </a:t>
            </a:r>
            <a:r>
              <a:rPr lang="fr-FR" dirty="0" err="1" smtClean="0"/>
              <a:t>MongoDB</a:t>
            </a:r>
            <a:r>
              <a:rPr lang="fr-FR" dirty="0" smtClean="0"/>
              <a:t>) :</a:t>
            </a:r>
            <a:endParaRPr lang="fr-FR" dirty="0"/>
          </a:p>
        </p:txBody>
      </p:sp>
      <p:pic>
        <p:nvPicPr>
          <p:cNvPr id="6" name="Image 5"/>
          <p:cNvPicPr>
            <a:picLocks noChangeAspect="1"/>
          </p:cNvPicPr>
          <p:nvPr/>
        </p:nvPicPr>
        <p:blipFill>
          <a:blip r:embed="rId3"/>
          <a:stretch>
            <a:fillRect/>
          </a:stretch>
        </p:blipFill>
        <p:spPr>
          <a:xfrm>
            <a:off x="3421545" y="2765529"/>
            <a:ext cx="5415170" cy="218507"/>
          </a:xfrm>
          <a:prstGeom prst="rect">
            <a:avLst/>
          </a:prstGeom>
        </p:spPr>
      </p:pic>
    </p:spTree>
    <p:extLst>
      <p:ext uri="{BB962C8B-B14F-4D97-AF65-F5344CB8AC3E}">
        <p14:creationId xmlns:p14="http://schemas.microsoft.com/office/powerpoint/2010/main" val="1923027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Code client : CRUD : Update</a:t>
            </a:r>
            <a:endParaRPr lang="fr-FR" dirty="0"/>
          </a:p>
        </p:txBody>
      </p:sp>
      <p:pic>
        <p:nvPicPr>
          <p:cNvPr id="4" name="Image 3"/>
          <p:cNvPicPr>
            <a:picLocks noChangeAspect="1"/>
          </p:cNvPicPr>
          <p:nvPr/>
        </p:nvPicPr>
        <p:blipFill>
          <a:blip r:embed="rId2"/>
          <a:stretch>
            <a:fillRect/>
          </a:stretch>
        </p:blipFill>
        <p:spPr>
          <a:xfrm>
            <a:off x="0" y="4648923"/>
            <a:ext cx="12192000" cy="2209077"/>
          </a:xfrm>
          <a:prstGeom prst="rect">
            <a:avLst/>
          </a:prstGeom>
        </p:spPr>
      </p:pic>
      <p:pic>
        <p:nvPicPr>
          <p:cNvPr id="5" name="Image 4"/>
          <p:cNvPicPr>
            <a:picLocks noChangeAspect="1"/>
          </p:cNvPicPr>
          <p:nvPr/>
        </p:nvPicPr>
        <p:blipFill>
          <a:blip r:embed="rId3"/>
          <a:stretch>
            <a:fillRect/>
          </a:stretch>
        </p:blipFill>
        <p:spPr>
          <a:xfrm>
            <a:off x="0" y="1536197"/>
            <a:ext cx="7300380" cy="3112726"/>
          </a:xfrm>
          <a:prstGeom prst="rect">
            <a:avLst/>
          </a:prstGeom>
        </p:spPr>
      </p:pic>
      <p:sp>
        <p:nvSpPr>
          <p:cNvPr id="6" name="ZoneTexte 5"/>
          <p:cNvSpPr txBox="1"/>
          <p:nvPr/>
        </p:nvSpPr>
        <p:spPr>
          <a:xfrm>
            <a:off x="7300380" y="3725593"/>
            <a:ext cx="4891620" cy="923330"/>
          </a:xfrm>
          <a:prstGeom prst="rect">
            <a:avLst/>
          </a:prstGeom>
          <a:noFill/>
        </p:spPr>
        <p:txBody>
          <a:bodyPr wrap="square" rtlCol="0">
            <a:spAutoFit/>
          </a:bodyPr>
          <a:lstStyle/>
          <a:p>
            <a:r>
              <a:rPr lang="fr-FR" dirty="0" smtClean="0"/>
              <a:t>La mise à jour ouvre une petite pop-up au dessus du tableau (code à gauche, résultat en dessous</a:t>
            </a:r>
            <a:r>
              <a:rPr lang="fr-FR" smtClean="0"/>
              <a:t>, requ</a:t>
            </a:r>
            <a:r>
              <a:rPr lang="fr-FR" smtClean="0"/>
              <a:t>ête et console admin serveur au dessus</a:t>
            </a:r>
            <a:r>
              <a:rPr lang="fr-FR" smtClean="0"/>
              <a:t>).</a:t>
            </a:r>
            <a:endParaRPr lang="fr-FR"/>
          </a:p>
        </p:txBody>
      </p:sp>
      <p:pic>
        <p:nvPicPr>
          <p:cNvPr id="7" name="Image 6"/>
          <p:cNvPicPr>
            <a:picLocks noChangeAspect="1"/>
          </p:cNvPicPr>
          <p:nvPr/>
        </p:nvPicPr>
        <p:blipFill>
          <a:blip r:embed="rId4"/>
          <a:stretch>
            <a:fillRect/>
          </a:stretch>
        </p:blipFill>
        <p:spPr>
          <a:xfrm>
            <a:off x="7570486" y="1578730"/>
            <a:ext cx="4351407" cy="223915"/>
          </a:xfrm>
          <a:prstGeom prst="rect">
            <a:avLst/>
          </a:prstGeom>
        </p:spPr>
      </p:pic>
      <p:pic>
        <p:nvPicPr>
          <p:cNvPr id="8" name="Image 7"/>
          <p:cNvPicPr>
            <a:picLocks noChangeAspect="1"/>
          </p:cNvPicPr>
          <p:nvPr/>
        </p:nvPicPr>
        <p:blipFill>
          <a:blip r:embed="rId5"/>
          <a:stretch>
            <a:fillRect/>
          </a:stretch>
        </p:blipFill>
        <p:spPr>
          <a:xfrm>
            <a:off x="7413078" y="1802645"/>
            <a:ext cx="4666222" cy="2000302"/>
          </a:xfrm>
          <a:prstGeom prst="rect">
            <a:avLst/>
          </a:prstGeom>
        </p:spPr>
      </p:pic>
    </p:spTree>
    <p:extLst>
      <p:ext uri="{BB962C8B-B14F-4D97-AF65-F5344CB8AC3E}">
        <p14:creationId xmlns:p14="http://schemas.microsoft.com/office/powerpoint/2010/main" val="1305638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Démarrage de </a:t>
            </a:r>
            <a:r>
              <a:rPr lang="fr-FR" dirty="0" err="1" smtClean="0"/>
              <a:t>MongoDB</a:t>
            </a:r>
            <a:endParaRPr lang="fr-FR" dirty="0"/>
          </a:p>
        </p:txBody>
      </p:sp>
      <p:pic>
        <p:nvPicPr>
          <p:cNvPr id="4" name="Image 3"/>
          <p:cNvPicPr>
            <a:picLocks noChangeAspect="1"/>
          </p:cNvPicPr>
          <p:nvPr/>
        </p:nvPicPr>
        <p:blipFill>
          <a:blip r:embed="rId2"/>
          <a:stretch>
            <a:fillRect/>
          </a:stretch>
        </p:blipFill>
        <p:spPr>
          <a:xfrm>
            <a:off x="0" y="2918395"/>
            <a:ext cx="12192000" cy="1021210"/>
          </a:xfrm>
          <a:prstGeom prst="rect">
            <a:avLst/>
          </a:prstGeom>
        </p:spPr>
      </p:pic>
    </p:spTree>
    <p:extLst>
      <p:ext uri="{BB962C8B-B14F-4D97-AF65-F5344CB8AC3E}">
        <p14:creationId xmlns:p14="http://schemas.microsoft.com/office/powerpoint/2010/main" val="1121234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Code client : CRUD : </a:t>
            </a:r>
            <a:r>
              <a:rPr lang="fr-FR" dirty="0" err="1" smtClean="0"/>
              <a:t>Delete</a:t>
            </a:r>
            <a:endParaRPr lang="fr-FR" dirty="0"/>
          </a:p>
        </p:txBody>
      </p:sp>
      <p:sp>
        <p:nvSpPr>
          <p:cNvPr id="4" name="ZoneTexte 3"/>
          <p:cNvSpPr txBox="1"/>
          <p:nvPr/>
        </p:nvSpPr>
        <p:spPr>
          <a:xfrm>
            <a:off x="838200" y="1690688"/>
            <a:ext cx="7457661" cy="646331"/>
          </a:xfrm>
          <a:prstGeom prst="rect">
            <a:avLst/>
          </a:prstGeom>
          <a:noFill/>
        </p:spPr>
        <p:txBody>
          <a:bodyPr wrap="square" rtlCol="0">
            <a:spAutoFit/>
          </a:bodyPr>
          <a:lstStyle/>
          <a:p>
            <a:r>
              <a:rPr lang="fr-FR" dirty="0" smtClean="0"/>
              <a:t>En cliquant sur la croix en bout de ligne, on lance la suppression du document toujours de manière légère c</a:t>
            </a:r>
            <a:r>
              <a:rPr lang="fr-FR" dirty="0" smtClean="0"/>
              <a:t>ôté client et côté serveur.</a:t>
            </a:r>
            <a:endParaRPr lang="fr-FR" dirty="0"/>
          </a:p>
        </p:txBody>
      </p:sp>
      <p:pic>
        <p:nvPicPr>
          <p:cNvPr id="5" name="Image 4"/>
          <p:cNvPicPr>
            <a:picLocks noChangeAspect="1"/>
          </p:cNvPicPr>
          <p:nvPr/>
        </p:nvPicPr>
        <p:blipFill>
          <a:blip r:embed="rId2"/>
          <a:stretch>
            <a:fillRect/>
          </a:stretch>
        </p:blipFill>
        <p:spPr>
          <a:xfrm>
            <a:off x="8576642" y="1791603"/>
            <a:ext cx="419100" cy="444500"/>
          </a:xfrm>
          <a:prstGeom prst="rect">
            <a:avLst/>
          </a:prstGeom>
        </p:spPr>
      </p:pic>
      <p:pic>
        <p:nvPicPr>
          <p:cNvPr id="6" name="Image 5"/>
          <p:cNvPicPr>
            <a:picLocks noChangeAspect="1"/>
          </p:cNvPicPr>
          <p:nvPr/>
        </p:nvPicPr>
        <p:blipFill>
          <a:blip r:embed="rId3"/>
          <a:stretch>
            <a:fillRect/>
          </a:stretch>
        </p:blipFill>
        <p:spPr>
          <a:xfrm>
            <a:off x="838200" y="2660183"/>
            <a:ext cx="8117212" cy="2168721"/>
          </a:xfrm>
          <a:prstGeom prst="rect">
            <a:avLst/>
          </a:prstGeom>
        </p:spPr>
      </p:pic>
      <p:sp>
        <p:nvSpPr>
          <p:cNvPr id="7" name="ZoneTexte 6"/>
          <p:cNvSpPr txBox="1"/>
          <p:nvPr/>
        </p:nvSpPr>
        <p:spPr>
          <a:xfrm>
            <a:off x="609727" y="5288373"/>
            <a:ext cx="8574157" cy="646331"/>
          </a:xfrm>
          <a:prstGeom prst="rect">
            <a:avLst/>
          </a:prstGeom>
          <a:noFill/>
        </p:spPr>
        <p:txBody>
          <a:bodyPr wrap="square" rtlCol="0">
            <a:spAutoFit/>
          </a:bodyPr>
          <a:lstStyle/>
          <a:p>
            <a:r>
              <a:rPr lang="fr-FR" dirty="0" smtClean="0"/>
              <a:t>Impossible de faire plus léger que cette requ</a:t>
            </a:r>
            <a:r>
              <a:rPr lang="fr-FR" dirty="0" smtClean="0"/>
              <a:t>ête pour supprimer. Enfin côté console administrateur, nous voyons : </a:t>
            </a:r>
            <a:endParaRPr lang="fr-FR" dirty="0"/>
          </a:p>
        </p:txBody>
      </p:sp>
      <p:pic>
        <p:nvPicPr>
          <p:cNvPr id="8" name="Image 7"/>
          <p:cNvPicPr>
            <a:picLocks noChangeAspect="1"/>
          </p:cNvPicPr>
          <p:nvPr/>
        </p:nvPicPr>
        <p:blipFill>
          <a:blip r:embed="rId4"/>
          <a:stretch>
            <a:fillRect/>
          </a:stretch>
        </p:blipFill>
        <p:spPr>
          <a:xfrm>
            <a:off x="3556000" y="5636346"/>
            <a:ext cx="5399412" cy="272609"/>
          </a:xfrm>
          <a:prstGeom prst="rect">
            <a:avLst/>
          </a:prstGeom>
        </p:spPr>
      </p:pic>
    </p:spTree>
    <p:extLst>
      <p:ext uri="{BB962C8B-B14F-4D97-AF65-F5344CB8AC3E}">
        <p14:creationId xmlns:p14="http://schemas.microsoft.com/office/powerpoint/2010/main" val="679998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Code client</a:t>
            </a:r>
            <a:r>
              <a:rPr lang="fr-FR" dirty="0"/>
              <a:t> </a:t>
            </a:r>
            <a:r>
              <a:rPr lang="fr-FR" dirty="0" smtClean="0"/>
              <a:t>: la carte</a:t>
            </a:r>
            <a:endParaRPr lang="fr-FR" dirty="0"/>
          </a:p>
        </p:txBody>
      </p:sp>
      <p:pic>
        <p:nvPicPr>
          <p:cNvPr id="4" name="Image 3"/>
          <p:cNvPicPr>
            <a:picLocks noChangeAspect="1"/>
          </p:cNvPicPr>
          <p:nvPr/>
        </p:nvPicPr>
        <p:blipFill>
          <a:blip r:embed="rId2"/>
          <a:stretch>
            <a:fillRect/>
          </a:stretch>
        </p:blipFill>
        <p:spPr>
          <a:xfrm>
            <a:off x="23417" y="1685099"/>
            <a:ext cx="5080092" cy="3629024"/>
          </a:xfrm>
          <a:prstGeom prst="rect">
            <a:avLst/>
          </a:prstGeom>
        </p:spPr>
      </p:pic>
      <p:sp>
        <p:nvSpPr>
          <p:cNvPr id="5" name="ZoneTexte 4"/>
          <p:cNvSpPr txBox="1"/>
          <p:nvPr/>
        </p:nvSpPr>
        <p:spPr>
          <a:xfrm>
            <a:off x="255105" y="1315766"/>
            <a:ext cx="10929730" cy="369332"/>
          </a:xfrm>
          <a:prstGeom prst="rect">
            <a:avLst/>
          </a:prstGeom>
          <a:noFill/>
        </p:spPr>
        <p:txBody>
          <a:bodyPr wrap="square" rtlCol="0">
            <a:spAutoFit/>
          </a:bodyPr>
          <a:lstStyle/>
          <a:p>
            <a:r>
              <a:rPr lang="fr-FR" dirty="0" smtClean="0"/>
              <a:t>Comme pour la mise à jour, l’interface est classe, on ombrage le tableau et on met un joli pop-up par dessus.</a:t>
            </a:r>
            <a:endParaRPr lang="fr-FR" dirty="0"/>
          </a:p>
        </p:txBody>
      </p:sp>
      <p:pic>
        <p:nvPicPr>
          <p:cNvPr id="6" name="Image 5"/>
          <p:cNvPicPr>
            <a:picLocks noChangeAspect="1"/>
          </p:cNvPicPr>
          <p:nvPr/>
        </p:nvPicPr>
        <p:blipFill>
          <a:blip r:embed="rId3"/>
          <a:stretch>
            <a:fillRect/>
          </a:stretch>
        </p:blipFill>
        <p:spPr>
          <a:xfrm>
            <a:off x="5728975" y="1685098"/>
            <a:ext cx="6448539" cy="3629024"/>
          </a:xfrm>
          <a:prstGeom prst="rect">
            <a:avLst/>
          </a:prstGeom>
        </p:spPr>
      </p:pic>
      <p:sp>
        <p:nvSpPr>
          <p:cNvPr id="7" name="ZoneTexte 6"/>
          <p:cNvSpPr txBox="1"/>
          <p:nvPr/>
        </p:nvSpPr>
        <p:spPr>
          <a:xfrm>
            <a:off x="1" y="5433766"/>
            <a:ext cx="12177514" cy="923330"/>
          </a:xfrm>
          <a:prstGeom prst="rect">
            <a:avLst/>
          </a:prstGeom>
          <a:noFill/>
        </p:spPr>
        <p:txBody>
          <a:bodyPr wrap="square" rtlCol="0">
            <a:spAutoFit/>
          </a:bodyPr>
          <a:lstStyle/>
          <a:p>
            <a:r>
              <a:rPr lang="fr-FR" dirty="0" smtClean="0"/>
              <a:t>Le code pour la carte récupère les coordonnées de la ligne cliquées dynamiquement (encore une optimisation mémoire, nous ne stockons pas 2 fois l’information à l’affichage). Puis nous les injectons dans la libraire Google </a:t>
            </a:r>
            <a:r>
              <a:rPr lang="fr-FR" dirty="0" err="1" smtClean="0"/>
              <a:t>Map</a:t>
            </a:r>
            <a:r>
              <a:rPr lang="fr-FR" dirty="0" smtClean="0"/>
              <a:t>. Enfin nous ouvrons le joli pop-up.</a:t>
            </a:r>
            <a:endParaRPr lang="fr-FR" dirty="0"/>
          </a:p>
        </p:txBody>
      </p:sp>
    </p:spTree>
    <p:extLst>
      <p:ext uri="{BB962C8B-B14F-4D97-AF65-F5344CB8AC3E}">
        <p14:creationId xmlns:p14="http://schemas.microsoft.com/office/powerpoint/2010/main" val="1332552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Code client : le compteur en haut à droite</a:t>
            </a:r>
            <a:endParaRPr lang="fr-FR" dirty="0"/>
          </a:p>
        </p:txBody>
      </p:sp>
      <p:sp>
        <p:nvSpPr>
          <p:cNvPr id="4" name="ZoneTexte 3"/>
          <p:cNvSpPr txBox="1"/>
          <p:nvPr/>
        </p:nvSpPr>
        <p:spPr>
          <a:xfrm>
            <a:off x="0" y="1690688"/>
            <a:ext cx="12192000" cy="923330"/>
          </a:xfrm>
          <a:prstGeom prst="rect">
            <a:avLst/>
          </a:prstGeom>
          <a:noFill/>
        </p:spPr>
        <p:txBody>
          <a:bodyPr wrap="square" rtlCol="0">
            <a:spAutoFit/>
          </a:bodyPr>
          <a:lstStyle/>
          <a:p>
            <a:r>
              <a:rPr lang="fr-FR" dirty="0" smtClean="0"/>
              <a:t>Les différentes méthodes CRUD c</a:t>
            </a:r>
            <a:r>
              <a:rPr lang="fr-FR" dirty="0" smtClean="0"/>
              <a:t>ôté client mettent à jour le compteur : + 1 lors de l’ajout et - 1 lors de la suppression. Cela coûte une variable en mémoire mais rend l’interface ultra-réactive (on n’a pas besoin de passer du temps CPU à compter les millions de lignes présentes). La fonction d’affichage qui est appelée met à jour l’affichage (la variable étant toujours maintenue à jour).</a:t>
            </a:r>
            <a:endParaRPr lang="fr-FR" dirty="0"/>
          </a:p>
        </p:txBody>
      </p:sp>
      <p:pic>
        <p:nvPicPr>
          <p:cNvPr id="5" name="Image 4"/>
          <p:cNvPicPr>
            <a:picLocks noChangeAspect="1"/>
          </p:cNvPicPr>
          <p:nvPr/>
        </p:nvPicPr>
        <p:blipFill>
          <a:blip r:embed="rId2"/>
          <a:stretch>
            <a:fillRect/>
          </a:stretch>
        </p:blipFill>
        <p:spPr>
          <a:xfrm>
            <a:off x="1885950" y="3016251"/>
            <a:ext cx="8420100" cy="1117600"/>
          </a:xfrm>
          <a:prstGeom prst="rect">
            <a:avLst/>
          </a:prstGeom>
        </p:spPr>
      </p:pic>
    </p:spTree>
    <p:extLst>
      <p:ext uri="{BB962C8B-B14F-4D97-AF65-F5344CB8AC3E}">
        <p14:creationId xmlns:p14="http://schemas.microsoft.com/office/powerpoint/2010/main" val="696912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Export avec le script d’export</a:t>
            </a:r>
            <a:endParaRPr lang="fr-FR" dirty="0"/>
          </a:p>
        </p:txBody>
      </p:sp>
      <p:pic>
        <p:nvPicPr>
          <p:cNvPr id="4" name="Image 3"/>
          <p:cNvPicPr>
            <a:picLocks noChangeAspect="1"/>
          </p:cNvPicPr>
          <p:nvPr/>
        </p:nvPicPr>
        <p:blipFill>
          <a:blip r:embed="rId2"/>
          <a:stretch>
            <a:fillRect/>
          </a:stretch>
        </p:blipFill>
        <p:spPr>
          <a:xfrm>
            <a:off x="0" y="2241442"/>
            <a:ext cx="12192000" cy="822419"/>
          </a:xfrm>
          <a:prstGeom prst="rect">
            <a:avLst/>
          </a:prstGeom>
        </p:spPr>
      </p:pic>
      <p:sp>
        <p:nvSpPr>
          <p:cNvPr id="5" name="ZoneTexte 4"/>
          <p:cNvSpPr txBox="1"/>
          <p:nvPr/>
        </p:nvSpPr>
        <p:spPr>
          <a:xfrm>
            <a:off x="1040295" y="1781399"/>
            <a:ext cx="10111409" cy="369332"/>
          </a:xfrm>
          <a:prstGeom prst="rect">
            <a:avLst/>
          </a:prstGeom>
          <a:noFill/>
        </p:spPr>
        <p:txBody>
          <a:bodyPr wrap="square" rtlCol="0">
            <a:spAutoFit/>
          </a:bodyPr>
          <a:lstStyle/>
          <a:p>
            <a:r>
              <a:rPr lang="fr-FR" dirty="0" smtClean="0"/>
              <a:t>Le script d’export prend un fichier CSV en 1</a:t>
            </a:r>
            <a:r>
              <a:rPr lang="fr-FR" baseline="30000" dirty="0" smtClean="0"/>
              <a:t>er</a:t>
            </a:r>
            <a:r>
              <a:rPr lang="fr-FR" dirty="0" smtClean="0"/>
              <a:t> argument ($1), ce sera le fichier </a:t>
            </a:r>
            <a:r>
              <a:rPr lang="fr-FR" smtClean="0"/>
              <a:t>dans lequel sera écrit l’export</a:t>
            </a:r>
            <a:endParaRPr lang="fr-FR" dirty="0"/>
          </a:p>
        </p:txBody>
      </p:sp>
      <p:pic>
        <p:nvPicPr>
          <p:cNvPr id="6" name="Image 5"/>
          <p:cNvPicPr>
            <a:picLocks noChangeAspect="1"/>
          </p:cNvPicPr>
          <p:nvPr/>
        </p:nvPicPr>
        <p:blipFill>
          <a:blip r:embed="rId3"/>
          <a:stretch>
            <a:fillRect/>
          </a:stretch>
        </p:blipFill>
        <p:spPr>
          <a:xfrm>
            <a:off x="3544955" y="3523904"/>
            <a:ext cx="5121966" cy="623376"/>
          </a:xfrm>
          <a:prstGeom prst="rect">
            <a:avLst/>
          </a:prstGeom>
        </p:spPr>
      </p:pic>
      <p:sp>
        <p:nvSpPr>
          <p:cNvPr id="7" name="ZoneTexte 6"/>
          <p:cNvSpPr txBox="1"/>
          <p:nvPr/>
        </p:nvSpPr>
        <p:spPr>
          <a:xfrm>
            <a:off x="4919867" y="3154572"/>
            <a:ext cx="2352263" cy="369332"/>
          </a:xfrm>
          <a:prstGeom prst="rect">
            <a:avLst/>
          </a:prstGeom>
          <a:noFill/>
        </p:spPr>
        <p:txBody>
          <a:bodyPr wrap="square" rtlCol="0">
            <a:spAutoFit/>
          </a:bodyPr>
          <a:lstStyle/>
          <a:p>
            <a:r>
              <a:rPr lang="fr-FR" smtClean="0"/>
              <a:t>Lancement d’un export</a:t>
            </a:r>
            <a:endParaRPr lang="fr-FR" dirty="0"/>
          </a:p>
        </p:txBody>
      </p:sp>
      <p:sp>
        <p:nvSpPr>
          <p:cNvPr id="9" name="ZoneTexte 8"/>
          <p:cNvSpPr txBox="1"/>
          <p:nvPr/>
        </p:nvSpPr>
        <p:spPr>
          <a:xfrm>
            <a:off x="4933120" y="4237991"/>
            <a:ext cx="2345635" cy="369332"/>
          </a:xfrm>
          <a:prstGeom prst="rect">
            <a:avLst/>
          </a:prstGeom>
          <a:noFill/>
        </p:spPr>
        <p:txBody>
          <a:bodyPr wrap="square" rtlCol="0">
            <a:spAutoFit/>
          </a:bodyPr>
          <a:lstStyle/>
          <a:p>
            <a:r>
              <a:rPr lang="fr-FR" smtClean="0"/>
              <a:t>Vérification de la sortie</a:t>
            </a:r>
            <a:endParaRPr lang="fr-FR"/>
          </a:p>
        </p:txBody>
      </p:sp>
      <p:pic>
        <p:nvPicPr>
          <p:cNvPr id="10" name="Image 9"/>
          <p:cNvPicPr>
            <a:picLocks noChangeAspect="1"/>
          </p:cNvPicPr>
          <p:nvPr/>
        </p:nvPicPr>
        <p:blipFill>
          <a:blip r:embed="rId4"/>
          <a:stretch>
            <a:fillRect/>
          </a:stretch>
        </p:blipFill>
        <p:spPr>
          <a:xfrm>
            <a:off x="4494969" y="4605114"/>
            <a:ext cx="3221935" cy="2252886"/>
          </a:xfrm>
          <a:prstGeom prst="rect">
            <a:avLst/>
          </a:prstGeom>
        </p:spPr>
      </p:pic>
    </p:spTree>
    <p:extLst>
      <p:ext uri="{BB962C8B-B14F-4D97-AF65-F5344CB8AC3E}">
        <p14:creationId xmlns:p14="http://schemas.microsoft.com/office/powerpoint/2010/main" val="648990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Avantages de cette architecture</a:t>
            </a:r>
            <a:endParaRPr lang="fr-FR" dirty="0"/>
          </a:p>
        </p:txBody>
      </p:sp>
      <p:sp>
        <p:nvSpPr>
          <p:cNvPr id="4" name="ZoneTexte 3"/>
          <p:cNvSpPr txBox="1"/>
          <p:nvPr/>
        </p:nvSpPr>
        <p:spPr>
          <a:xfrm>
            <a:off x="838200" y="1690688"/>
            <a:ext cx="9114183" cy="3139321"/>
          </a:xfrm>
          <a:prstGeom prst="rect">
            <a:avLst/>
          </a:prstGeom>
          <a:noFill/>
        </p:spPr>
        <p:txBody>
          <a:bodyPr wrap="square" rtlCol="0">
            <a:spAutoFit/>
          </a:bodyPr>
          <a:lstStyle/>
          <a:p>
            <a:pPr marL="285750" indent="-285750">
              <a:buFontTx/>
              <a:buChar char="-"/>
            </a:pPr>
            <a:r>
              <a:rPr lang="fr-FR" dirty="0" smtClean="0"/>
              <a:t>Le code est très léger (281 lignes de code en tout, soit 11 Ko)</a:t>
            </a:r>
          </a:p>
          <a:p>
            <a:pPr marL="285750" indent="-285750">
              <a:buFontTx/>
              <a:buChar char="-"/>
            </a:pPr>
            <a:r>
              <a:rPr lang="fr-FR" dirty="0" smtClean="0"/>
              <a:t>Le code est optimisé à son maximum : seul le compteur n’est pas optimisé si on a moins de 100 lignes. Mais lorsque l’on utilise du </a:t>
            </a:r>
            <a:r>
              <a:rPr lang="fr-FR" dirty="0" err="1" smtClean="0"/>
              <a:t>NoSQL</a:t>
            </a:r>
            <a:r>
              <a:rPr lang="fr-FR" dirty="0" smtClean="0"/>
              <a:t>, c’est bien pour des millions de lignes à priori</a:t>
            </a:r>
            <a:r>
              <a:rPr lang="is-IS" dirty="0" smtClean="0"/>
              <a:t>… D’autre part, la partie HTML et Javascript envoyée au client ne représente que 8 Ko (sur les réseaux d’aujourd’hui, ce n’est rien).</a:t>
            </a:r>
          </a:p>
          <a:p>
            <a:pPr marL="285750" indent="-285750">
              <a:buFontTx/>
              <a:buChar char="-"/>
            </a:pPr>
            <a:r>
              <a:rPr lang="is-IS" dirty="0" smtClean="0"/>
              <a:t>Ce code peut </a:t>
            </a:r>
            <a:r>
              <a:rPr lang="fr-FR" dirty="0" smtClean="0"/>
              <a:t>être modifié en moins de 30 minutes pour être réutilisé sur une autre base Mongo (il y a très peu d’endroits où le schéma est déclaré, le reste du code demeure fixe).</a:t>
            </a:r>
          </a:p>
          <a:p>
            <a:pPr marL="285750" indent="-285750">
              <a:buFontTx/>
              <a:buChar char="-"/>
            </a:pPr>
            <a:r>
              <a:rPr lang="fr-FR" dirty="0" smtClean="0"/>
              <a:t>Déploiement ultra-rapide pour peu que </a:t>
            </a:r>
            <a:r>
              <a:rPr lang="fr-FR" dirty="0" err="1" smtClean="0"/>
              <a:t>NodeJS</a:t>
            </a:r>
            <a:r>
              <a:rPr lang="fr-FR" dirty="0" smtClean="0"/>
              <a:t> et Mongo soient installés sur la machine (en 4 commandes : « git clone » puis « </a:t>
            </a:r>
            <a:r>
              <a:rPr lang="fr-FR" dirty="0" err="1" smtClean="0"/>
              <a:t>mongod</a:t>
            </a:r>
            <a:r>
              <a:rPr lang="fr-FR" dirty="0" smtClean="0"/>
              <a:t> » puis « </a:t>
            </a:r>
            <a:r>
              <a:rPr lang="fr-FR" dirty="0" err="1" smtClean="0"/>
              <a:t>npm</a:t>
            </a:r>
            <a:r>
              <a:rPr lang="fr-FR" dirty="0" smtClean="0"/>
              <a:t> </a:t>
            </a:r>
            <a:r>
              <a:rPr lang="fr-FR" dirty="0" err="1" smtClean="0"/>
              <a:t>install</a:t>
            </a:r>
            <a:r>
              <a:rPr lang="fr-FR" dirty="0" smtClean="0"/>
              <a:t> » et enfin « </a:t>
            </a:r>
            <a:r>
              <a:rPr lang="fr-FR" dirty="0" err="1" smtClean="0"/>
              <a:t>node</a:t>
            </a:r>
            <a:r>
              <a:rPr lang="fr-FR" dirty="0" smtClean="0"/>
              <a:t> </a:t>
            </a:r>
            <a:r>
              <a:rPr lang="fr-FR" dirty="0" err="1" smtClean="0"/>
              <a:t>server.js</a:t>
            </a:r>
            <a:r>
              <a:rPr lang="fr-FR" dirty="0" smtClean="0"/>
              <a:t> »)</a:t>
            </a:r>
          </a:p>
          <a:p>
            <a:pPr marL="285750" indent="-285750">
              <a:buFontTx/>
              <a:buChar char="-"/>
            </a:pPr>
            <a:r>
              <a:rPr lang="fr-FR" dirty="0" smtClean="0"/>
              <a:t>Les versions sont toutes fixées dans le fichier « </a:t>
            </a:r>
            <a:r>
              <a:rPr lang="fr-FR" dirty="0" err="1" smtClean="0"/>
              <a:t>package.json</a:t>
            </a:r>
            <a:r>
              <a:rPr lang="fr-FR" dirty="0" smtClean="0"/>
              <a:t> », aucun </a:t>
            </a:r>
            <a:r>
              <a:rPr lang="fr-FR" dirty="0" err="1" smtClean="0"/>
              <a:t>problèmede</a:t>
            </a:r>
            <a:r>
              <a:rPr lang="fr-FR" dirty="0" smtClean="0"/>
              <a:t> compatibilité tant que le déploiement est fait selon les 4 commandes citées ci-dessus)</a:t>
            </a:r>
            <a:endParaRPr lang="fr-FR" dirty="0"/>
          </a:p>
        </p:txBody>
      </p:sp>
      <p:sp>
        <p:nvSpPr>
          <p:cNvPr id="5" name="ZoneTexte 4"/>
          <p:cNvSpPr txBox="1"/>
          <p:nvPr/>
        </p:nvSpPr>
        <p:spPr>
          <a:xfrm>
            <a:off x="838201" y="5109997"/>
            <a:ext cx="9114182" cy="1231106"/>
          </a:xfrm>
          <a:prstGeom prst="rect">
            <a:avLst/>
          </a:prstGeom>
          <a:noFill/>
        </p:spPr>
        <p:txBody>
          <a:bodyPr wrap="square" rtlCol="0">
            <a:spAutoFit/>
          </a:bodyPr>
          <a:lstStyle/>
          <a:p>
            <a:r>
              <a:rPr lang="fr-FR" sz="2000" u="sng" dirty="0" smtClean="0"/>
              <a:t>Amélioration à apporter :</a:t>
            </a:r>
          </a:p>
          <a:p>
            <a:r>
              <a:rPr lang="fr-FR" dirty="0" smtClean="0"/>
              <a:t>On pourrait écrire un code qui s’adapte au schéma de la base Mongo pour éliminer les 30 minutes d’adaptation. Par contre ce sera au détriment du CPU c</a:t>
            </a:r>
            <a:r>
              <a:rPr lang="fr-FR" dirty="0" smtClean="0"/>
              <a:t>ôté serveur, en effet, il faudra générer une vue et non en servir une fixe. C’est un choix à faire selon l’utilisation du produit.</a:t>
            </a:r>
            <a:endParaRPr lang="fr-FR" dirty="0"/>
          </a:p>
        </p:txBody>
      </p:sp>
    </p:spTree>
    <p:extLst>
      <p:ext uri="{BB962C8B-B14F-4D97-AF65-F5344CB8AC3E}">
        <p14:creationId xmlns:p14="http://schemas.microsoft.com/office/powerpoint/2010/main" val="1487928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Aperçu du CSV à importer</a:t>
            </a:r>
            <a:endParaRPr lang="fr-FR" dirty="0"/>
          </a:p>
        </p:txBody>
      </p:sp>
      <p:pic>
        <p:nvPicPr>
          <p:cNvPr id="4" name="Image 3"/>
          <p:cNvPicPr>
            <a:picLocks noChangeAspect="1"/>
          </p:cNvPicPr>
          <p:nvPr/>
        </p:nvPicPr>
        <p:blipFill>
          <a:blip r:embed="rId2"/>
          <a:stretch>
            <a:fillRect/>
          </a:stretch>
        </p:blipFill>
        <p:spPr>
          <a:xfrm>
            <a:off x="4036771" y="1457739"/>
            <a:ext cx="4118457" cy="5400261"/>
          </a:xfrm>
          <a:prstGeom prst="rect">
            <a:avLst/>
          </a:prstGeom>
        </p:spPr>
      </p:pic>
    </p:spTree>
    <p:extLst>
      <p:ext uri="{BB962C8B-B14F-4D97-AF65-F5344CB8AC3E}">
        <p14:creationId xmlns:p14="http://schemas.microsoft.com/office/powerpoint/2010/main" val="1334323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 avec le script d’import</a:t>
            </a:r>
            <a:endParaRPr lang="fr-FR" dirty="0"/>
          </a:p>
        </p:txBody>
      </p:sp>
      <p:pic>
        <p:nvPicPr>
          <p:cNvPr id="4" name="Image 3"/>
          <p:cNvPicPr>
            <a:picLocks noChangeAspect="1"/>
          </p:cNvPicPr>
          <p:nvPr/>
        </p:nvPicPr>
        <p:blipFill>
          <a:blip r:embed="rId2"/>
          <a:stretch>
            <a:fillRect/>
          </a:stretch>
        </p:blipFill>
        <p:spPr>
          <a:xfrm>
            <a:off x="615949" y="4459516"/>
            <a:ext cx="10960100" cy="1282700"/>
          </a:xfrm>
          <a:prstGeom prst="rect">
            <a:avLst/>
          </a:prstGeom>
        </p:spPr>
      </p:pic>
      <p:pic>
        <p:nvPicPr>
          <p:cNvPr id="5" name="Image 4"/>
          <p:cNvPicPr>
            <a:picLocks noChangeAspect="1"/>
          </p:cNvPicPr>
          <p:nvPr/>
        </p:nvPicPr>
        <p:blipFill>
          <a:blip r:embed="rId3"/>
          <a:stretch>
            <a:fillRect/>
          </a:stretch>
        </p:blipFill>
        <p:spPr>
          <a:xfrm>
            <a:off x="0" y="2280568"/>
            <a:ext cx="12192000" cy="1035004"/>
          </a:xfrm>
          <a:prstGeom prst="rect">
            <a:avLst/>
          </a:prstGeom>
        </p:spPr>
      </p:pic>
      <p:sp>
        <p:nvSpPr>
          <p:cNvPr id="6" name="ZoneTexte 5"/>
          <p:cNvSpPr txBox="1"/>
          <p:nvPr/>
        </p:nvSpPr>
        <p:spPr>
          <a:xfrm>
            <a:off x="2842591" y="1690688"/>
            <a:ext cx="6506817" cy="369332"/>
          </a:xfrm>
          <a:prstGeom prst="rect">
            <a:avLst/>
          </a:prstGeom>
          <a:noFill/>
        </p:spPr>
        <p:txBody>
          <a:bodyPr wrap="square" rtlCol="0">
            <a:spAutoFit/>
          </a:bodyPr>
          <a:lstStyle/>
          <a:p>
            <a:r>
              <a:rPr lang="fr-FR" dirty="0" smtClean="0"/>
              <a:t>Le script d’import prend un fichier CSV en </a:t>
            </a:r>
            <a:r>
              <a:rPr lang="fr-FR" smtClean="0"/>
              <a:t>1</a:t>
            </a:r>
            <a:r>
              <a:rPr lang="fr-FR" baseline="30000" smtClean="0"/>
              <a:t>er</a:t>
            </a:r>
            <a:r>
              <a:rPr lang="fr-FR" smtClean="0"/>
              <a:t> argument ($1)</a:t>
            </a:r>
            <a:endParaRPr lang="fr-FR"/>
          </a:p>
        </p:txBody>
      </p:sp>
      <p:sp>
        <p:nvSpPr>
          <p:cNvPr id="9" name="ZoneTexte 8"/>
          <p:cNvSpPr txBox="1"/>
          <p:nvPr/>
        </p:nvSpPr>
        <p:spPr>
          <a:xfrm>
            <a:off x="3863007" y="3869636"/>
            <a:ext cx="4465983" cy="369332"/>
          </a:xfrm>
          <a:prstGeom prst="rect">
            <a:avLst/>
          </a:prstGeom>
          <a:noFill/>
        </p:spPr>
        <p:txBody>
          <a:bodyPr wrap="square" rtlCol="0">
            <a:spAutoFit/>
          </a:bodyPr>
          <a:lstStyle/>
          <a:p>
            <a:r>
              <a:rPr lang="fr-FR" dirty="0" smtClean="0"/>
              <a:t>Import du fichier </a:t>
            </a:r>
            <a:r>
              <a:rPr lang="fr-FR" smtClean="0"/>
              <a:t>pré-visualisé précédemment</a:t>
            </a:r>
            <a:endParaRPr lang="fr-FR" dirty="0"/>
          </a:p>
        </p:txBody>
      </p:sp>
    </p:spTree>
    <p:extLst>
      <p:ext uri="{BB962C8B-B14F-4D97-AF65-F5344CB8AC3E}">
        <p14:creationId xmlns:p14="http://schemas.microsoft.com/office/powerpoint/2010/main" val="803194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Vérification avec l’excellent </a:t>
            </a:r>
            <a:r>
              <a:rPr lang="fr-FR" dirty="0" err="1" smtClean="0"/>
              <a:t>Robomongo</a:t>
            </a:r>
            <a:endParaRPr lang="fr-FR" dirty="0"/>
          </a:p>
        </p:txBody>
      </p:sp>
      <p:pic>
        <p:nvPicPr>
          <p:cNvPr id="4" name="Image 3"/>
          <p:cNvPicPr>
            <a:picLocks noChangeAspect="1"/>
          </p:cNvPicPr>
          <p:nvPr/>
        </p:nvPicPr>
        <p:blipFill>
          <a:blip r:embed="rId2"/>
          <a:stretch>
            <a:fillRect/>
          </a:stretch>
        </p:blipFill>
        <p:spPr>
          <a:xfrm>
            <a:off x="907774" y="1357146"/>
            <a:ext cx="10376452" cy="5500854"/>
          </a:xfrm>
          <a:prstGeom prst="rect">
            <a:avLst/>
          </a:prstGeom>
        </p:spPr>
      </p:pic>
    </p:spTree>
    <p:extLst>
      <p:ext uri="{BB962C8B-B14F-4D97-AF65-F5344CB8AC3E}">
        <p14:creationId xmlns:p14="http://schemas.microsoft.com/office/powerpoint/2010/main" val="552251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Lancement de notre serveur web</a:t>
            </a:r>
            <a:endParaRPr lang="fr-FR" dirty="0"/>
          </a:p>
        </p:txBody>
      </p:sp>
      <p:pic>
        <p:nvPicPr>
          <p:cNvPr id="4" name="Image 3"/>
          <p:cNvPicPr>
            <a:picLocks noChangeAspect="1"/>
          </p:cNvPicPr>
          <p:nvPr/>
        </p:nvPicPr>
        <p:blipFill>
          <a:blip r:embed="rId2"/>
          <a:stretch>
            <a:fillRect/>
          </a:stretch>
        </p:blipFill>
        <p:spPr>
          <a:xfrm>
            <a:off x="4019550" y="1956076"/>
            <a:ext cx="4152900" cy="1435100"/>
          </a:xfrm>
          <a:prstGeom prst="rect">
            <a:avLst/>
          </a:prstGeom>
        </p:spPr>
      </p:pic>
    </p:spTree>
    <p:extLst>
      <p:ext uri="{BB962C8B-B14F-4D97-AF65-F5344CB8AC3E}">
        <p14:creationId xmlns:p14="http://schemas.microsoft.com/office/powerpoint/2010/main" val="488354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Code serveur : Module de </a:t>
            </a:r>
            <a:r>
              <a:rPr lang="fr-FR" dirty="0" err="1" smtClean="0"/>
              <a:t>routing</a:t>
            </a:r>
            <a:r>
              <a:rPr lang="fr-FR" dirty="0" smtClean="0"/>
              <a:t> : Express</a:t>
            </a:r>
            <a:endParaRPr lang="fr-FR" dirty="0"/>
          </a:p>
        </p:txBody>
      </p:sp>
      <p:pic>
        <p:nvPicPr>
          <p:cNvPr id="4" name="Image 3"/>
          <p:cNvPicPr>
            <a:picLocks noChangeAspect="1"/>
          </p:cNvPicPr>
          <p:nvPr/>
        </p:nvPicPr>
        <p:blipFill>
          <a:blip r:embed="rId2"/>
          <a:stretch>
            <a:fillRect/>
          </a:stretch>
        </p:blipFill>
        <p:spPr>
          <a:xfrm>
            <a:off x="0" y="1690688"/>
            <a:ext cx="12192000" cy="4876800"/>
          </a:xfrm>
          <a:prstGeom prst="rect">
            <a:avLst/>
          </a:prstGeom>
        </p:spPr>
      </p:pic>
    </p:spTree>
    <p:extLst>
      <p:ext uri="{BB962C8B-B14F-4D97-AF65-F5344CB8AC3E}">
        <p14:creationId xmlns:p14="http://schemas.microsoft.com/office/powerpoint/2010/main" val="646214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Code serveur : accès </a:t>
            </a:r>
            <a:r>
              <a:rPr lang="fr-FR" dirty="0" err="1" smtClean="0"/>
              <a:t>MongoDB</a:t>
            </a:r>
            <a:r>
              <a:rPr lang="fr-FR" dirty="0" smtClean="0"/>
              <a:t> : </a:t>
            </a:r>
            <a:r>
              <a:rPr lang="fr-FR" dirty="0" err="1" smtClean="0"/>
              <a:t>Mongoose</a:t>
            </a:r>
            <a:endParaRPr lang="fr-FR" dirty="0"/>
          </a:p>
        </p:txBody>
      </p:sp>
      <p:pic>
        <p:nvPicPr>
          <p:cNvPr id="4" name="Image 3"/>
          <p:cNvPicPr>
            <a:picLocks noChangeAspect="1"/>
          </p:cNvPicPr>
          <p:nvPr/>
        </p:nvPicPr>
        <p:blipFill>
          <a:blip r:embed="rId2"/>
          <a:stretch>
            <a:fillRect/>
          </a:stretch>
        </p:blipFill>
        <p:spPr>
          <a:xfrm>
            <a:off x="1000401" y="1573836"/>
            <a:ext cx="10191198" cy="5181770"/>
          </a:xfrm>
          <a:prstGeom prst="rect">
            <a:avLst/>
          </a:prstGeom>
        </p:spPr>
      </p:pic>
    </p:spTree>
    <p:extLst>
      <p:ext uri="{BB962C8B-B14F-4D97-AF65-F5344CB8AC3E}">
        <p14:creationId xmlns:p14="http://schemas.microsoft.com/office/powerpoint/2010/main" val="544277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Code serveur : envoie du code HTML</a:t>
            </a:r>
            <a:endParaRPr lang="fr-FR" dirty="0"/>
          </a:p>
        </p:txBody>
      </p:sp>
      <p:pic>
        <p:nvPicPr>
          <p:cNvPr id="4" name="Image 3"/>
          <p:cNvPicPr>
            <a:picLocks noChangeAspect="1"/>
          </p:cNvPicPr>
          <p:nvPr/>
        </p:nvPicPr>
        <p:blipFill>
          <a:blip r:embed="rId2"/>
          <a:stretch>
            <a:fillRect/>
          </a:stretch>
        </p:blipFill>
        <p:spPr>
          <a:xfrm>
            <a:off x="2641600" y="1912731"/>
            <a:ext cx="6908800" cy="3403600"/>
          </a:xfrm>
          <a:prstGeom prst="rect">
            <a:avLst/>
          </a:prstGeom>
        </p:spPr>
      </p:pic>
      <p:sp>
        <p:nvSpPr>
          <p:cNvPr id="5" name="ZoneTexte 4"/>
          <p:cNvSpPr txBox="1"/>
          <p:nvPr/>
        </p:nvSpPr>
        <p:spPr>
          <a:xfrm>
            <a:off x="2540000" y="5923722"/>
            <a:ext cx="7112000" cy="369332"/>
          </a:xfrm>
          <a:prstGeom prst="rect">
            <a:avLst/>
          </a:prstGeom>
          <a:noFill/>
        </p:spPr>
        <p:txBody>
          <a:bodyPr wrap="square" rtlCol="0">
            <a:spAutoFit/>
          </a:bodyPr>
          <a:lstStyle/>
          <a:p>
            <a:r>
              <a:rPr lang="fr-FR" dirty="0" smtClean="0"/>
              <a:t>On revient en détail sur la partie client après avoir terminé </a:t>
            </a:r>
            <a:r>
              <a:rPr lang="fr-FR" smtClean="0"/>
              <a:t>le c</a:t>
            </a:r>
            <a:r>
              <a:rPr lang="fr-FR" smtClean="0"/>
              <a:t>ôté serveur</a:t>
            </a:r>
            <a:endParaRPr lang="fr-FR"/>
          </a:p>
        </p:txBody>
      </p:sp>
    </p:spTree>
    <p:extLst>
      <p:ext uri="{BB962C8B-B14F-4D97-AF65-F5344CB8AC3E}">
        <p14:creationId xmlns:p14="http://schemas.microsoft.com/office/powerpoint/2010/main" val="247645905"/>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926</Words>
  <Application>Microsoft Macintosh PowerPoint</Application>
  <PresentationFormat>Grand écran</PresentationFormat>
  <Paragraphs>70</Paragraphs>
  <Slides>24</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24</vt:i4>
      </vt:variant>
    </vt:vector>
  </HeadingPairs>
  <TitlesOfParts>
    <vt:vector size="28" baseType="lpstr">
      <vt:lpstr>Calibri</vt:lpstr>
      <vt:lpstr>Calibri Light</vt:lpstr>
      <vt:lpstr>Arial</vt:lpstr>
      <vt:lpstr>Thème Office</vt:lpstr>
      <vt:lpstr>Présentation PowerPoint</vt:lpstr>
      <vt:lpstr>Démarrage de MongoDB</vt:lpstr>
      <vt:lpstr>Aperçu du CSV à importer</vt:lpstr>
      <vt:lpstr>Import avec le script d’import</vt:lpstr>
      <vt:lpstr>Vérification avec l’excellent Robomongo</vt:lpstr>
      <vt:lpstr>Lancement de notre serveur web</vt:lpstr>
      <vt:lpstr>Code serveur : Module de routing : Express</vt:lpstr>
      <vt:lpstr>Code serveur : accès MongoDB : Mongoose</vt:lpstr>
      <vt:lpstr>Code serveur : envoie du code HTML</vt:lpstr>
      <vt:lpstr>Code serveur : Routes de CRUD</vt:lpstr>
      <vt:lpstr>Code serveur : CRUD : Create</vt:lpstr>
      <vt:lpstr>Code serveur : CRUD : Read</vt:lpstr>
      <vt:lpstr>Code serveur : CRUD : Update</vt:lpstr>
      <vt:lpstr>Code serveur : CRUD : Delete</vt:lpstr>
      <vt:lpstr>Code serveur : lancement</vt:lpstr>
      <vt:lpstr>Code client : l’interface</vt:lpstr>
      <vt:lpstr>Code client : CRUD client et Read</vt:lpstr>
      <vt:lpstr>Code client : CRUD : Create</vt:lpstr>
      <vt:lpstr>Code client : CRUD : Update</vt:lpstr>
      <vt:lpstr>Code client : CRUD : Delete</vt:lpstr>
      <vt:lpstr>Code client : la carte</vt:lpstr>
      <vt:lpstr>Code client : le compteur en haut à droite</vt:lpstr>
      <vt:lpstr>Export avec le script d’export</vt:lpstr>
      <vt:lpstr>Avantages de cette architecture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Microsoft Office</dc:creator>
  <cp:lastModifiedBy>Utilisateur de Microsoft Office</cp:lastModifiedBy>
  <cp:revision>10</cp:revision>
  <dcterms:created xsi:type="dcterms:W3CDTF">2017-02-26T13:56:38Z</dcterms:created>
  <dcterms:modified xsi:type="dcterms:W3CDTF">2017-02-26T15:22:17Z</dcterms:modified>
</cp:coreProperties>
</file>